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71" r:id="rId4"/>
    <p:sldId id="264" r:id="rId5"/>
    <p:sldId id="265" r:id="rId6"/>
    <p:sldId id="263" r:id="rId7"/>
    <p:sldId id="267" r:id="rId8"/>
    <p:sldId id="259" r:id="rId9"/>
    <p:sldId id="268" r:id="rId10"/>
    <p:sldId id="272" r:id="rId11"/>
    <p:sldId id="269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142466"/>
    <a:srgbClr val="D4DE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2971800"/>
            <a:ext cx="4876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962400"/>
            <a:ext cx="4876800" cy="1447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4BEB76-1B7B-4A13-930D-0CCA49615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06500-CB38-4FAA-8CEB-C694B3EB2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18859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5054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04777-F13E-4929-B0DC-397AF03D7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65B63-69FD-42BA-9375-14E3ED1D83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FF275-6ECE-42FF-A8BE-15449AD2E7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066800"/>
            <a:ext cx="35052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303EA-F1DA-4BFE-AFFD-506FC38B68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7D1E4-4799-45D1-B8AD-D8E73ECDB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A824-666D-40CB-AA33-56E03B4E0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4E980-BDCA-4792-B5A1-BE97B3B72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335-DF4F-4573-BDFD-C6AC08AC8E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A22C-E1D2-4886-8E87-58EF8AA0D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EF8A7-084F-452A-B230-18BA53DA0B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D4DEBA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42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42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142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42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424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67200" y="3143248"/>
            <a:ext cx="4876800" cy="335756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Розвиток фахової компетентності як показник творчого самовираження особистості шкільного бібліотекаря через систему сучасних форм і методів методичної роботи 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2867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/>
            </a:r>
            <a:br>
              <a:rPr lang="uk-UA" dirty="0" smtClean="0">
                <a:solidFill>
                  <a:srgbClr val="FFC00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Робота за проектом </a:t>
            </a:r>
            <a:r>
              <a:rPr lang="uk-UA" dirty="0" err="1" smtClean="0">
                <a:solidFill>
                  <a:srgbClr val="00B0F0"/>
                </a:solidFill>
              </a:rPr>
              <a:t>“Бібліоміст”</a:t>
            </a: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7" name="Picture 3" descr="F:\Паростки\SAM_1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2824154" cy="211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F:\Паростки\1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02210" y="17502286"/>
            <a:ext cx="5929354" cy="1648811"/>
          </a:xfrm>
          <a:prstGeom prst="rect">
            <a:avLst/>
          </a:prstGeom>
          <a:noFill/>
        </p:spPr>
      </p:pic>
      <p:pic>
        <p:nvPicPr>
          <p:cNvPr id="1030" name="Picture 6" descr="F:\Паростки\1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105081" cy="23288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F:\Паростки\1 0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89" y="3643314"/>
            <a:ext cx="3333773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Box 11"/>
          <p:cNvSpPr txBox="1"/>
          <p:nvPr/>
        </p:nvSpPr>
        <p:spPr>
          <a:xfrm>
            <a:off x="4071934" y="1500174"/>
            <a:ext cx="475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Методичний міст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</a:rPr>
              <a:t>“Співпраця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сільської та шкільної бібліотек ”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14290"/>
            <a:ext cx="7543800" cy="54771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Районна літературна студія </a:t>
            </a:r>
            <a:r>
              <a:rPr lang="uk-UA" dirty="0" err="1" smtClean="0">
                <a:solidFill>
                  <a:srgbClr val="FF0000"/>
                </a:solidFill>
              </a:rPr>
              <a:t>“Паростки”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Створена у 2005 році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аростки\1 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1500198" cy="2000264"/>
          </a:xfrm>
          <a:prstGeom prst="rect">
            <a:avLst/>
          </a:prstGeom>
          <a:noFill/>
        </p:spPr>
      </p:pic>
      <p:pic>
        <p:nvPicPr>
          <p:cNvPr id="3075" name="Picture 3" descr="F:\Паростки\SAM_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785926"/>
            <a:ext cx="2357454" cy="1768091"/>
          </a:xfrm>
          <a:prstGeom prst="rect">
            <a:avLst/>
          </a:prstGeom>
          <a:noFill/>
        </p:spPr>
      </p:pic>
      <p:pic>
        <p:nvPicPr>
          <p:cNvPr id="3077" name="Picture 5" descr="F:\Паростки\SAM_1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86190"/>
            <a:ext cx="2357454" cy="1768091"/>
          </a:xfrm>
          <a:prstGeom prst="rect">
            <a:avLst/>
          </a:prstGeom>
          <a:noFill/>
        </p:spPr>
      </p:pic>
      <p:pic>
        <p:nvPicPr>
          <p:cNvPr id="3078" name="Picture 6" descr="F:\Паростки\SAM_1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357562"/>
            <a:ext cx="2233594" cy="1675196"/>
          </a:xfrm>
          <a:prstGeom prst="rect">
            <a:avLst/>
          </a:prstGeom>
          <a:noFill/>
        </p:spPr>
      </p:pic>
      <p:pic>
        <p:nvPicPr>
          <p:cNvPr id="3079" name="Picture 7" descr="F:\Паростки\SAM_11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714488"/>
            <a:ext cx="2376470" cy="1782353"/>
          </a:xfrm>
          <a:prstGeom prst="rect">
            <a:avLst/>
          </a:prstGeom>
          <a:noFill/>
        </p:spPr>
      </p:pic>
      <p:pic>
        <p:nvPicPr>
          <p:cNvPr id="3080" name="Picture 8" descr="F:\Паростки\SAM_11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500570"/>
            <a:ext cx="2476515" cy="185738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Найкращий читач року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F:\Найкращий читач 2011 11.03.2011\1 0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1503766" cy="2005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F:\Найкращий читач 2011 11.03.2011\1 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2643223" cy="1982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F:\Найкращий читач 2011 11.03.2011\1 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2714644" cy="20358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F:\Найкращий читач 2011 11.03.2011\1 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929066"/>
            <a:ext cx="2714643" cy="2072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5" name="Picture 9" descr="F:\Найкращий читач 2011 11.03.2011\1 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0446" y="3929066"/>
            <a:ext cx="2762433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/>
              <a:t>Портфоліо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uk-UA" sz="2000" b="1" u="sng" dirty="0" smtClean="0">
                <a:solidFill>
                  <a:srgbClr val="FF0000"/>
                </a:solidFill>
              </a:rPr>
              <a:t>Методична робота</a:t>
            </a: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2000" dirty="0" smtClean="0">
                <a:solidFill>
                  <a:srgbClr val="7030A0"/>
                </a:solidFill>
              </a:rPr>
              <a:t>з шкільними бібліотекарями в Олександрійському районі  направлена на досягнення певного практичного ефекту, створення  умов для позитивної самореалізації. Науково – методична підтримка професійної діяльності бібліотекарів загальноосвітніх шкіл в Олександрійському районі – процес керований, РМК цілеспрямовано бере на себе функції координатора роботи всіх колективних методичних  форм. </a:t>
            </a:r>
          </a:p>
          <a:p>
            <a:pPr>
              <a:lnSpc>
                <a:spcPct val="80000"/>
              </a:lnSpc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sz="2000" b="1" u="sng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uk-UA" sz="2000" b="1" u="sng" dirty="0" smtClean="0">
                <a:solidFill>
                  <a:srgbClr val="FF0000"/>
                </a:solidFill>
              </a:rPr>
              <a:t>Методична робота </a:t>
            </a:r>
            <a:r>
              <a:rPr lang="uk-UA" sz="2000" b="1" u="sng" dirty="0" smtClean="0">
                <a:solidFill>
                  <a:srgbClr val="7030A0"/>
                </a:solidFill>
              </a:rPr>
              <a:t>з</a:t>
            </a:r>
            <a:r>
              <a:rPr lang="uk-UA" sz="2000" dirty="0" smtClean="0">
                <a:solidFill>
                  <a:srgbClr val="7030A0"/>
                </a:solidFill>
              </a:rPr>
              <a:t> шкільними бібліотекарями вносить свою частку до цілісної системи методичної роботи в районі. При цьому враховується відповідність змісту і форм роботи потребам і можливостям бібліотечних працівників, науково-обґрунтованого рівня методичної роботи та сучасним вимогам освітнього процесу для досягнення оптимальних результатів.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43800" cy="1071546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Структура </a:t>
            </a:r>
            <a:br>
              <a:rPr lang="uk-UA" sz="2000" dirty="0" smtClean="0">
                <a:solidFill>
                  <a:srgbClr val="FF0000"/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методичної роботи з бібліотекарями загальноосвітніх шкіл Олександрійського району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76200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7030A0"/>
                </a:solidFill>
              </a:rPr>
              <a:t/>
            </a:r>
            <a:br>
              <a:rPr lang="uk-UA" sz="2400" dirty="0" smtClean="0">
                <a:solidFill>
                  <a:srgbClr val="7030A0"/>
                </a:solidFill>
              </a:rPr>
            </a:br>
            <a:r>
              <a:rPr lang="uk-UA" sz="2400" dirty="0" smtClean="0">
                <a:solidFill>
                  <a:srgbClr val="7030A0"/>
                </a:solidFill>
              </a:rPr>
              <a:t/>
            </a:r>
            <a:br>
              <a:rPr lang="uk-UA" sz="2400" dirty="0" smtClean="0">
                <a:solidFill>
                  <a:srgbClr val="7030A0"/>
                </a:solidFill>
              </a:rPr>
            </a:br>
            <a:r>
              <a:rPr lang="uk-UA" sz="2400" dirty="0" smtClean="0">
                <a:solidFill>
                  <a:srgbClr val="FFFF00"/>
                </a:solidFill>
              </a:rPr>
              <a:t>Районне методичне об</a:t>
            </a:r>
            <a:r>
              <a:rPr lang="en-TT" sz="2400" dirty="0" smtClean="0">
                <a:solidFill>
                  <a:srgbClr val="FFFF00"/>
                </a:solidFill>
              </a:rPr>
              <a:t>’</a:t>
            </a:r>
            <a:r>
              <a:rPr lang="uk-UA" sz="2400" dirty="0" smtClean="0">
                <a:solidFill>
                  <a:srgbClr val="FFFF00"/>
                </a:solidFill>
              </a:rPr>
              <a:t>єднання шкільних бібліотекарів</a:t>
            </a:r>
            <a:r>
              <a:rPr lang="en-TT" dirty="0" smtClean="0">
                <a:solidFill>
                  <a:srgbClr val="7030A0"/>
                </a:solidFill>
              </a:rPr>
              <a:t/>
            </a:r>
            <a:br>
              <a:rPr lang="en-TT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Науково-методична проблема:</a:t>
            </a:r>
          </a:p>
          <a:p>
            <a:pPr algn="just">
              <a:buNone/>
            </a:pPr>
            <a:r>
              <a:rPr lang="uk-UA" dirty="0" err="1" smtClean="0">
                <a:solidFill>
                  <a:srgbClr val="7030A0"/>
                </a:solidFill>
              </a:rPr>
              <a:t>“Формування</a:t>
            </a:r>
            <a:r>
              <a:rPr lang="uk-UA" dirty="0" smtClean="0">
                <a:solidFill>
                  <a:srgbClr val="7030A0"/>
                </a:solidFill>
              </a:rPr>
              <a:t> засобами бібліотеки позитивної системи цінностей у учнів; формування сучасної інформаційної культури </a:t>
            </a:r>
            <a:r>
              <a:rPr lang="uk-UA" dirty="0" err="1" smtClean="0">
                <a:solidFill>
                  <a:srgbClr val="7030A0"/>
                </a:solidFill>
              </a:rPr>
              <a:t>учнів”</a:t>
            </a:r>
            <a:endParaRPr lang="uk-UA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uk-UA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Керівник РМО шкільних бібліотекарів:</a:t>
            </a:r>
          </a:p>
          <a:p>
            <a:pPr algn="just">
              <a:buNone/>
            </a:pPr>
            <a:r>
              <a:rPr lang="uk-UA" dirty="0" smtClean="0">
                <a:solidFill>
                  <a:srgbClr val="7030A0"/>
                </a:solidFill>
              </a:rPr>
              <a:t> Сергієнко Людмила Андріївна – бібліотекар </a:t>
            </a:r>
            <a:r>
              <a:rPr lang="uk-UA" dirty="0" err="1" smtClean="0">
                <a:solidFill>
                  <a:srgbClr val="7030A0"/>
                </a:solidFill>
              </a:rPr>
              <a:t>Олександрівської</a:t>
            </a:r>
            <a:r>
              <a:rPr lang="uk-UA" dirty="0" smtClean="0">
                <a:solidFill>
                  <a:srgbClr val="7030A0"/>
                </a:solidFill>
              </a:rPr>
              <a:t> ЗШ І-ІІІ ступенів, лауреат </a:t>
            </a:r>
          </a:p>
          <a:p>
            <a:pPr algn="just">
              <a:buNone/>
            </a:pPr>
            <a:r>
              <a:rPr lang="uk-UA" dirty="0" smtClean="0">
                <a:solidFill>
                  <a:srgbClr val="7030A0"/>
                </a:solidFill>
              </a:rPr>
              <a:t>                               </a:t>
            </a:r>
            <a:endParaRPr lang="ru-RU" dirty="0" smtClean="0"/>
          </a:p>
          <a:p>
            <a:pPr algn="just">
              <a:buNone/>
            </a:pPr>
            <a:endParaRPr lang="uk-UA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uk-UA" dirty="0" smtClean="0">
                <a:solidFill>
                  <a:srgbClr val="7030A0"/>
                </a:solidFill>
              </a:rPr>
              <a:t>                                             </a:t>
            </a:r>
          </a:p>
          <a:p>
            <a:pPr algn="r">
              <a:buNone/>
            </a:pPr>
            <a:endParaRPr lang="uk-UA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uk-UA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4" descr="PICT2298"/>
          <p:cNvPicPr>
            <a:picLocks noChangeAspect="1" noChangeArrowheads="1"/>
          </p:cNvPicPr>
          <p:nvPr/>
        </p:nvPicPr>
        <p:blipFill>
          <a:blip r:embed="rId3" cstate="print"/>
          <a:srcRect l="6897" b="1149"/>
          <a:stretch>
            <a:fillRect/>
          </a:stretch>
        </p:blipFill>
        <p:spPr bwMode="auto">
          <a:xfrm>
            <a:off x="1500166" y="4429132"/>
            <a:ext cx="2000264" cy="17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4286256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Всеукраїнського конкурсу </a:t>
            </a:r>
            <a:r>
              <a:rPr lang="uk-UA" sz="2400" dirty="0" err="1" smtClean="0">
                <a:solidFill>
                  <a:srgbClr val="7030A0"/>
                </a:solidFill>
              </a:rPr>
              <a:t>“Шкільний</a:t>
            </a:r>
            <a:r>
              <a:rPr lang="uk-UA" sz="2400" dirty="0" smtClean="0">
                <a:solidFill>
                  <a:srgbClr val="7030A0"/>
                </a:solidFill>
              </a:rPr>
              <a:t> бібліотекар 2009 </a:t>
            </a:r>
            <a:r>
              <a:rPr lang="uk-UA" sz="2400" dirty="0" err="1" smtClean="0">
                <a:solidFill>
                  <a:srgbClr val="7030A0"/>
                </a:solidFill>
              </a:rPr>
              <a:t>року”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643050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24 творчих, кваліфікованих бібліотекарів-однодумців серед яких: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1857364"/>
            <a:ext cx="7162800" cy="4619636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провідних бібліотекарів - 6</a:t>
            </a:r>
          </a:p>
          <a:p>
            <a:pPr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спеціалістів І кваліфікаційної категорії – 2</a:t>
            </a:r>
          </a:p>
          <a:p>
            <a:pPr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спеціалістів ІІ кваліфікаційної </a:t>
            </a:r>
          </a:p>
          <a:p>
            <a:pPr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   категорії – 1</a:t>
            </a:r>
          </a:p>
          <a:p>
            <a:pPr>
              <a:buNone/>
            </a:pPr>
            <a:r>
              <a:rPr lang="uk-UA" sz="2800" dirty="0" smtClean="0">
                <a:solidFill>
                  <a:srgbClr val="7030A0"/>
                </a:solidFill>
              </a:rPr>
              <a:t>бібліотекар - 15</a:t>
            </a:r>
          </a:p>
          <a:p>
            <a:pPr>
              <a:buNone/>
            </a:pPr>
            <a:r>
              <a:rPr lang="ru-RU" dirty="0" smtClean="0"/>
              <a:t>За стажем </a:t>
            </a:r>
            <a:r>
              <a:rPr lang="ru-RU" dirty="0" err="1" smtClean="0"/>
              <a:t>роботи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500042"/>
            <a:ext cx="9067800" cy="135732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Підвищення фахової  компетентності шкільних бібліотекарів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6" name="Picture 6" descr="pullcart_library_books_extract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2514600"/>
            <a:ext cx="2149475" cy="2343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500306"/>
            <a:ext cx="45720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lnSpc>
                <a:spcPct val="80000"/>
              </a:lnSpc>
              <a:tabLst>
                <a:tab pos="268288" algn="l"/>
              </a:tabLst>
            </a:pPr>
            <a:r>
              <a:rPr lang="uk-UA" b="1" i="1" u="sng" dirty="0" smtClean="0">
                <a:solidFill>
                  <a:srgbClr val="FFFF00"/>
                </a:solidFill>
              </a:rPr>
              <a:t>Реалізуємо через форми роботи:</a:t>
            </a:r>
          </a:p>
          <a:p>
            <a:pPr marL="88900" indent="-88900">
              <a:lnSpc>
                <a:spcPct val="80000"/>
              </a:lnSpc>
              <a:tabLst>
                <a:tab pos="268288" algn="l"/>
              </a:tabLst>
            </a:pPr>
            <a:endParaRPr lang="uk-UA" b="1" i="1" u="sng" dirty="0" smtClean="0">
              <a:solidFill>
                <a:srgbClr val="FFFF00"/>
              </a:solidFill>
            </a:endParaRP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sz="1400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00"/>
                </a:solidFill>
              </a:rPr>
              <a:t>секційні заняття бібліотекарів;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конференції з обміну досвідом;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індивідуальні й тематичні консультації;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портфоліо</a:t>
            </a:r>
            <a:r>
              <a:rPr lang="uk-UA" dirty="0" smtClean="0">
                <a:solidFill>
                  <a:srgbClr val="FFFF00"/>
                </a:solidFill>
              </a:rPr>
              <a:t>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виставки матеріалів педагогічного досвіду.</a:t>
            </a:r>
            <a:br>
              <a:rPr lang="uk-UA" dirty="0" smtClean="0">
                <a:solidFill>
                  <a:srgbClr val="FFFF00"/>
                </a:solidFill>
              </a:rPr>
            </a:br>
            <a:endParaRPr lang="uk-UA" dirty="0" smtClean="0">
              <a:solidFill>
                <a:srgbClr val="FFFF00"/>
              </a:solidFill>
            </a:endParaRPr>
          </a:p>
          <a:p>
            <a:pPr marL="88900" indent="-88900">
              <a:lnSpc>
                <a:spcPct val="80000"/>
              </a:lnSpc>
              <a:buFont typeface="Wingdings" pitchFamily="2" charset="2"/>
              <a:buNone/>
              <a:tabLst>
                <a:tab pos="268288" algn="l"/>
              </a:tabLst>
            </a:pPr>
            <a:r>
              <a:rPr lang="uk-UA" b="1" i="1" u="sng" dirty="0" smtClean="0">
                <a:solidFill>
                  <a:srgbClr val="FFFF00"/>
                </a:solidFill>
              </a:rPr>
              <a:t>Методи роботи:</a:t>
            </a:r>
          </a:p>
          <a:p>
            <a:pPr marL="88900" indent="-88900">
              <a:lnSpc>
                <a:spcPct val="80000"/>
              </a:lnSpc>
              <a:tabLst>
                <a:tab pos="268288" algn="l"/>
              </a:tabLst>
            </a:pPr>
            <a:endParaRPr lang="uk-UA" b="1" i="1" u="sng" dirty="0" smtClean="0">
              <a:solidFill>
                <a:srgbClr val="FFFF00"/>
              </a:solidFill>
            </a:endParaRPr>
          </a:p>
          <a:p>
            <a:pPr marL="88900" indent="-88900">
              <a:lnSpc>
                <a:spcPct val="80000"/>
              </a:lnSpc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Моніторинг діяльності шкільних бібліотек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вивчення,узагальнення та популяризація досвіду творчо працюючих бібліотекарів;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супровід дослідницько-пошукової діяльності  бібліотекарів ЗНЗ 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впровадження інновацій у бібліотечний процес;</a:t>
            </a: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Реалізація програми </a:t>
            </a:r>
            <a:r>
              <a:rPr lang="uk-UA" dirty="0" err="1" smtClean="0">
                <a:solidFill>
                  <a:srgbClr val="FFFF00"/>
                </a:solidFill>
              </a:rPr>
              <a:t>“Сто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відсотків”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</a:p>
          <a:p>
            <a:pPr marL="88900" indent="-88900">
              <a:lnSpc>
                <a:spcPct val="80000"/>
              </a:lnSpc>
              <a:tabLst>
                <a:tab pos="268288" algn="l"/>
              </a:tabLst>
            </a:pPr>
            <a:endParaRPr lang="uk-UA" dirty="0" smtClean="0">
              <a:solidFill>
                <a:srgbClr val="FFFF00"/>
              </a:solidFill>
            </a:endParaRPr>
          </a:p>
          <a:p>
            <a:pPr marL="88900" indent="-88900">
              <a:lnSpc>
                <a:spcPct val="80000"/>
              </a:lnSpc>
              <a:buFont typeface="Wingdings" pitchFamily="2" charset="2"/>
              <a:buChar char="Ш"/>
              <a:tabLst>
                <a:tab pos="268288" algn="l"/>
              </a:tabLst>
            </a:pPr>
            <a:r>
              <a:rPr lang="uk-UA" dirty="0" smtClean="0">
                <a:solidFill>
                  <a:srgbClr val="FFFF00"/>
                </a:solidFill>
              </a:rPr>
              <a:t> оформлення результатів: аналітичні таблиці, описи результатів, книги методичних знахідок.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Дослідницько-пошукова </a:t>
            </a:r>
            <a:r>
              <a:rPr lang="uk-UA" dirty="0" smtClean="0"/>
              <a:t>робота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Char char="•"/>
            </a:pP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endParaRPr lang="uk-UA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Участь </a:t>
            </a:r>
            <a:r>
              <a:rPr lang="uk-UA" b="1" dirty="0" smtClean="0">
                <a:solidFill>
                  <a:srgbClr val="FF0000"/>
                </a:solidFill>
              </a:rPr>
              <a:t>у роботі творчої лабораторії шкільних бібліотекарів</a:t>
            </a:r>
          </a:p>
          <a:p>
            <a:pPr algn="ctr">
              <a:buFont typeface="Arial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Створення </a:t>
            </a:r>
            <a:r>
              <a:rPr lang="uk-UA" b="1" dirty="0" smtClean="0">
                <a:solidFill>
                  <a:srgbClr val="FF0000"/>
                </a:solidFill>
              </a:rPr>
              <a:t>проектів</a:t>
            </a:r>
          </a:p>
          <a:p>
            <a:pPr algn="ctr">
              <a:buFont typeface="Arial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Створення бук-трейлерів</a:t>
            </a:r>
          </a:p>
          <a:p>
            <a:pPr algn="ctr">
              <a:buFont typeface="Arial" charset="0"/>
              <a:buChar char="•"/>
            </a:pPr>
            <a:r>
              <a:rPr lang="uk-UA" b="1" dirty="0" smtClean="0">
                <a:solidFill>
                  <a:srgbClr val="FF0000"/>
                </a:solidFill>
              </a:rPr>
              <a:t>Участь у роботі фокусної групи з впровадження нових інформаційних технологій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847748"/>
          </a:xfrm>
        </p:spPr>
        <p:txBody>
          <a:bodyPr/>
          <a:lstStyle/>
          <a:p>
            <a:pPr algn="ctr"/>
            <a:r>
              <a:rPr lang="uk-UA" sz="3600" i="1" dirty="0" smtClean="0">
                <a:solidFill>
                  <a:srgbClr val="FF0000"/>
                </a:solidFill>
                <a:latin typeface="Aero" pitchFamily="2" charset="0"/>
              </a:rPr>
              <a:t>Всеукраїнські конкурси </a:t>
            </a:r>
            <a:r>
              <a:rPr lang="uk-UA" sz="3600" i="1" dirty="0" err="1" smtClean="0">
                <a:solidFill>
                  <a:srgbClr val="FF0000"/>
                </a:solidFill>
                <a:latin typeface="Aero" pitchFamily="2" charset="0"/>
              </a:rPr>
              <a:t>“Шкільний</a:t>
            </a:r>
            <a:r>
              <a:rPr lang="uk-UA" sz="3600" i="1" dirty="0" smtClean="0">
                <a:solidFill>
                  <a:srgbClr val="FF0000"/>
                </a:solidFill>
                <a:latin typeface="Aero" pitchFamily="2" charset="0"/>
              </a:rPr>
              <a:t> бібліотекар </a:t>
            </a:r>
            <a:r>
              <a:rPr lang="uk-UA" sz="3600" i="1" dirty="0" err="1" smtClean="0">
                <a:solidFill>
                  <a:srgbClr val="FF0000"/>
                </a:solidFill>
                <a:latin typeface="Aero" pitchFamily="2" charset="0"/>
              </a:rPr>
              <a:t>року”</a:t>
            </a:r>
            <a:r>
              <a:rPr lang="uk-UA" sz="3600" i="1" dirty="0" smtClean="0">
                <a:solidFill>
                  <a:srgbClr val="FF0000"/>
                </a:solidFill>
                <a:latin typeface="Aero" pitchFamily="2" charset="0"/>
              </a:rPr>
              <a:t>, “ Шкільна </a:t>
            </a:r>
            <a:r>
              <a:rPr lang="uk-UA" sz="3600" i="1" dirty="0" err="1" smtClean="0">
                <a:solidFill>
                  <a:srgbClr val="FF0000"/>
                </a:solidFill>
                <a:latin typeface="Aero" pitchFamily="2" charset="0"/>
              </a:rPr>
              <a:t>бібліотека”</a:t>
            </a:r>
            <a:r>
              <a:rPr lang="uk-UA" sz="3600" i="1" dirty="0" smtClean="0">
                <a:solidFill>
                  <a:srgbClr val="FF0000"/>
                </a:solidFill>
                <a:latin typeface="Aero" pitchFamily="2" charset="0"/>
              </a:rPr>
              <a:t> </a:t>
            </a:r>
            <a:endParaRPr lang="en-US" sz="3600" i="1" dirty="0">
              <a:solidFill>
                <a:srgbClr val="FF0000"/>
              </a:solidFill>
              <a:latin typeface="Aero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609600"/>
          </a:xfrm>
        </p:spPr>
        <p:txBody>
          <a:bodyPr/>
          <a:lstStyle/>
          <a:p>
            <a:pPr algn="r">
              <a:buFontTx/>
              <a:buNone/>
            </a:pPr>
            <a:r>
              <a:rPr lang="uk-UA" dirty="0" smtClean="0">
                <a:solidFill>
                  <a:srgbClr val="FF0000"/>
                </a:solidFill>
              </a:rPr>
              <a:t>Наші родзинки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4" descr="bon_libre_p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434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5" name="Picture 5" descr="bon_libre_q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6" name="Picture 6" descr="bon_libre_s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3434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7" name="Picture 7" descr="bon_libre_t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667000" cy="200025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pic>
        <p:nvPicPr>
          <p:cNvPr id="5129" name="Picture 9" descr="librarian_pushing_book_cart_hg_cl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785926"/>
            <a:ext cx="2187575" cy="2138374"/>
          </a:xfrm>
          <a:prstGeom prst="rect">
            <a:avLst/>
          </a:prstGeom>
          <a:noFill/>
        </p:spPr>
      </p:pic>
      <p:pic>
        <p:nvPicPr>
          <p:cNvPr id="5130" name="Picture 10" descr="pullcart_library_books_extract_hg_cl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2149475" cy="2343150"/>
          </a:xfrm>
          <a:prstGeom prst="rect">
            <a:avLst/>
          </a:prstGeom>
          <a:noFill/>
        </p:spPr>
      </p:pic>
      <p:pic>
        <p:nvPicPr>
          <p:cNvPr id="10" name="Picture 9" descr="PICT9904"/>
          <p:cNvPicPr>
            <a:picLocks noChangeAspect="1" noChangeArrowheads="1"/>
          </p:cNvPicPr>
          <p:nvPr/>
        </p:nvPicPr>
        <p:blipFill>
          <a:blip r:embed="rId8" cstate="print"/>
          <a:srcRect l="14088" t="11679" r="48741" b="30756"/>
          <a:stretch>
            <a:fillRect/>
          </a:stretch>
        </p:blipFill>
        <p:spPr bwMode="auto">
          <a:xfrm>
            <a:off x="3428992" y="4500570"/>
            <a:ext cx="1453402" cy="173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H:\Фото бібліотека\IMGA014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4364740"/>
            <a:ext cx="1500198" cy="19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214810" y="2000240"/>
            <a:ext cx="1581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Лауреат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 Всеукраїнського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Конкурсу </a:t>
            </a:r>
            <a:r>
              <a:rPr lang="uk-UA" sz="1400" dirty="0" err="1" smtClean="0">
                <a:solidFill>
                  <a:srgbClr val="FFFF00"/>
                </a:solidFill>
              </a:rPr>
              <a:t>“Шкільний</a:t>
            </a:r>
            <a:r>
              <a:rPr lang="uk-UA" sz="1400" dirty="0" smtClean="0">
                <a:solidFill>
                  <a:srgbClr val="FFFF00"/>
                </a:solidFill>
              </a:rPr>
              <a:t> бібліотекар 2009 </a:t>
            </a:r>
            <a:r>
              <a:rPr lang="uk-UA" sz="1400" dirty="0" err="1" smtClean="0">
                <a:solidFill>
                  <a:srgbClr val="FFFF00"/>
                </a:solidFill>
              </a:rPr>
              <a:t>року”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smtClean="0">
                <a:solidFill>
                  <a:srgbClr val="FFFF00"/>
                </a:solidFill>
              </a:rPr>
              <a:t>Сергієнко Людмила Андріївна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2285992"/>
            <a:ext cx="35127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FFFF00"/>
                </a:solidFill>
              </a:rPr>
              <a:t> Лауреат обласного 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етапу Всеукраїнського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Конкурсу </a:t>
            </a:r>
            <a:r>
              <a:rPr lang="uk-UA" sz="1400" dirty="0" err="1" smtClean="0">
                <a:solidFill>
                  <a:srgbClr val="FFFF00"/>
                </a:solidFill>
              </a:rPr>
              <a:t>“Шкільний</a:t>
            </a:r>
            <a:r>
              <a:rPr lang="uk-UA" sz="1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sz="1400" dirty="0" smtClean="0">
                <a:solidFill>
                  <a:srgbClr val="FFFF00"/>
                </a:solidFill>
              </a:rPr>
              <a:t>Бібліотекар -2006 </a:t>
            </a:r>
            <a:r>
              <a:rPr lang="uk-UA" sz="1400" dirty="0" err="1" smtClean="0">
                <a:solidFill>
                  <a:srgbClr val="FFFF00"/>
                </a:solidFill>
              </a:rPr>
              <a:t>року”</a:t>
            </a:r>
            <a:endParaRPr lang="uk-UA" sz="1400" dirty="0" smtClean="0">
              <a:solidFill>
                <a:srgbClr val="FFFF00"/>
              </a:solidFill>
            </a:endParaRPr>
          </a:p>
          <a:p>
            <a:r>
              <a:rPr lang="uk-UA" sz="1400" dirty="0" smtClean="0">
                <a:solidFill>
                  <a:srgbClr val="FFFF00"/>
                </a:solidFill>
              </a:rPr>
              <a:t>Артеменко Ніна Олександрівна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1500174"/>
          </a:xfrm>
        </p:spPr>
        <p:txBody>
          <a:bodyPr/>
          <a:lstStyle/>
          <a:p>
            <a:r>
              <a:rPr lang="uk-UA" sz="3200" dirty="0" smtClean="0">
                <a:solidFill>
                  <a:srgbClr val="FF0000"/>
                </a:solidFill>
              </a:rPr>
              <a:t>Співпраця з центральною районною бібліотекою імені Д. Чижевського</a:t>
            </a:r>
            <a:br>
              <a:rPr lang="uk-UA" sz="3200" dirty="0" smtClean="0">
                <a:solidFill>
                  <a:srgbClr val="FF0000"/>
                </a:solidFill>
              </a:rPr>
            </a:b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Спільні семінари, тренінги</a:t>
            </a:r>
          </a:p>
        </p:txBody>
      </p:sp>
      <p:pic>
        <p:nvPicPr>
          <p:cNvPr id="4" name="Picture 2" descr="F:\Семінар шкільних бібліотекарів\1 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2576535" cy="1932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F:\Найкращий читач 2011 11.03.2011\1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256"/>
            <a:ext cx="2571920" cy="19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F:\Найкращий читач 2011 11.03.2011\1 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2500347" cy="18751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F:\Найкращий читач 2011 11.03.2011\1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357694"/>
            <a:ext cx="2473311" cy="18548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n_libre">
  <a:themeElements>
    <a:clrScheme name="bon_lib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on_lib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n_lib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n_lib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n_lib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bon_libre</Template>
  <TotalTime>449</TotalTime>
  <Words>318</Words>
  <Application>Microsoft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bon_libre</vt:lpstr>
      <vt:lpstr>Розвиток фахової компетентності як показник творчого самовираження особистості шкільного бібліотекаря через систему сучасних форм і методів методичної роботи </vt:lpstr>
      <vt:lpstr>Портфоліо</vt:lpstr>
      <vt:lpstr>Структура  методичної роботи з бібліотекарями загальноосвітніх шкіл Олександрійського району</vt:lpstr>
      <vt:lpstr>  Районне методичне об’єднання шкільних бібліотекарів </vt:lpstr>
      <vt:lpstr>24 творчих, кваліфікованих бібліотекарів-однодумців серед яких:</vt:lpstr>
      <vt:lpstr>Підвищення фахової  компетентності шкільних бібліотекарів</vt:lpstr>
      <vt:lpstr>Дослідницько-пошукова робота</vt:lpstr>
      <vt:lpstr>Всеукраїнські конкурси “Шкільний бібліотекар року”, “ Шкільна бібліотека” </vt:lpstr>
      <vt:lpstr>Співпраця з центральною районною бібліотекою імені Д. Чижевського </vt:lpstr>
      <vt:lpstr> Робота за проектом “Бібліоміст” </vt:lpstr>
      <vt:lpstr> Районна літературна студія “Паростки” Створена у 2005 році</vt:lpstr>
      <vt:lpstr>Найкращий читач року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фахової компетентності як показника творчого самовираження особистості шкільного бібліотекаря через систему сучасних форм і методів методичної роботи </dc:title>
  <dc:creator>User</dc:creator>
  <cp:lastModifiedBy>1</cp:lastModifiedBy>
  <cp:revision>121</cp:revision>
  <dcterms:created xsi:type="dcterms:W3CDTF">2012-04-13T07:38:40Z</dcterms:created>
  <dcterms:modified xsi:type="dcterms:W3CDTF">2015-01-28T09:19:45Z</dcterms:modified>
</cp:coreProperties>
</file>